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9" r:id="rId2"/>
    <p:sldId id="270" r:id="rId3"/>
    <p:sldId id="272" r:id="rId4"/>
    <p:sldId id="271" r:id="rId5"/>
    <p:sldId id="274" r:id="rId6"/>
    <p:sldId id="256" r:id="rId7"/>
    <p:sldId id="257" r:id="rId8"/>
    <p:sldId id="267" r:id="rId9"/>
    <p:sldId id="268" r:id="rId10"/>
    <p:sldId id="266" r:id="rId11"/>
    <p:sldId id="265" r:id="rId12"/>
    <p:sldId id="258" r:id="rId13"/>
    <p:sldId id="275" r:id="rId14"/>
    <p:sldId id="273" r:id="rId15"/>
    <p:sldId id="263" r:id="rId16"/>
    <p:sldId id="262" r:id="rId17"/>
    <p:sldId id="261" r:id="rId18"/>
    <p:sldId id="260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57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20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7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60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595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05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634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46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0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73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11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02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39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87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08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71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F8A2-E93F-4C1F-B81D-BB2929C212B9}" type="datetimeFigureOut">
              <a:rPr lang="zh-TW" altLang="en-US" smtClean="0"/>
              <a:t>2022/2/21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B41F6F-A0D6-4EC8-A548-D5FCCEC0B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35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iverfun.tw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0" y="419630"/>
            <a:ext cx="9541933" cy="2387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搭船校外教學報名懶人包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774997" y="3077166"/>
            <a:ext cx="7766936" cy="1096899"/>
          </a:xfrm>
        </p:spPr>
        <p:txBody>
          <a:bodyPr/>
          <a:lstStyle/>
          <a:p>
            <a:r>
              <a:rPr lang="zh-TW" altLang="en-US" dirty="0" smtClean="0"/>
              <a:t>臺北市公共運輸處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107">
            <a:off x="1532467" y="3849263"/>
            <a:ext cx="3386667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352">
            <a:off x="5674072" y="3894519"/>
            <a:ext cx="3265983" cy="2449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2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上傳核章後報名表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739" y="1736639"/>
            <a:ext cx="4667191" cy="38814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32191" y="1928726"/>
            <a:ext cx="485775" cy="142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左箭號 5"/>
          <p:cNvSpPr/>
          <p:nvPr/>
        </p:nvSpPr>
        <p:spPr>
          <a:xfrm>
            <a:off x="3922741" y="1928726"/>
            <a:ext cx="219075" cy="1428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2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資料管理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1" y="2653822"/>
            <a:ext cx="8671811" cy="25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上傳核章後的報名表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向左箭號 29"/>
          <p:cNvSpPr/>
          <p:nvPr/>
        </p:nvSpPr>
        <p:spPr>
          <a:xfrm>
            <a:off x="6797811" y="5257800"/>
            <a:ext cx="545964" cy="3714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7458638" y="5259942"/>
            <a:ext cx="282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選擇想上傳的檔案</a:t>
            </a:r>
            <a:r>
              <a:rPr lang="en-US" altLang="zh-TW" dirty="0" smtClean="0"/>
              <a:t>(</a:t>
            </a:r>
            <a:r>
              <a:rPr lang="zh-TW" altLang="en-US" dirty="0" smtClean="0"/>
              <a:t>核章後報名表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530" y="1672695"/>
            <a:ext cx="37528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dirty="0" smtClean="0">
                <a:solidFill>
                  <a:srgbClr val="FF0000"/>
                </a:solidFill>
              </a:rPr>
              <a:t>搭船前</a:t>
            </a:r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</a:rPr>
              <a:t>日上傳名單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不拘格式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130" y="2028295"/>
            <a:ext cx="3752850" cy="4295775"/>
          </a:xfrm>
          <a:prstGeom prst="rect">
            <a:avLst/>
          </a:prstGeom>
        </p:spPr>
      </p:pic>
      <p:sp>
        <p:nvSpPr>
          <p:cNvPr id="22" name="向左箭號 21"/>
          <p:cNvSpPr/>
          <p:nvPr/>
        </p:nvSpPr>
        <p:spPr>
          <a:xfrm>
            <a:off x="6797811" y="5257800"/>
            <a:ext cx="545964" cy="3714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7458638" y="5259942"/>
            <a:ext cx="282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選擇想上傳的檔案</a:t>
            </a:r>
            <a:r>
              <a:rPr lang="en-US" altLang="zh-TW" dirty="0" smtClean="0"/>
              <a:t>(</a:t>
            </a:r>
            <a:r>
              <a:rPr lang="zh-TW" altLang="en-US" dirty="0" smtClean="0"/>
              <a:t>搭船名</a:t>
            </a:r>
            <a:r>
              <a:rPr lang="zh-TW" altLang="en-US" dirty="0"/>
              <a:t>單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9151" y="6324070"/>
            <a:ext cx="584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u="sng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未於航班前</a:t>
            </a:r>
            <a:r>
              <a:rPr lang="en-US" altLang="zh-TW" b="1" u="sng" dirty="0" smtClean="0">
                <a:solidFill>
                  <a:srgbClr val="FF0000"/>
                </a:solidFill>
              </a:rPr>
              <a:t>3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日上傳搭船名單，保留拒絕搭船之權利。</a:t>
            </a:r>
            <a:endParaRPr lang="zh-TW" alt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3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039284" y="3122084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快樂出門體驗藍色水路遊程</a:t>
            </a:r>
            <a:endParaRPr lang="zh-TW" alt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第二章 搭船後上傳結案資料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1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52" y="2189148"/>
            <a:ext cx="4391025" cy="29527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結案需準備的資料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向左箭號 7"/>
          <p:cNvSpPr/>
          <p:nvPr/>
        </p:nvSpPr>
        <p:spPr>
          <a:xfrm rot="19598300">
            <a:off x="7656338" y="2742927"/>
            <a:ext cx="1304925" cy="81915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756552" y="3514723"/>
            <a:ext cx="3854981" cy="82867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修正體驗資料產生成果摘要表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716" y="1270000"/>
            <a:ext cx="4237534" cy="5010950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3571875" y="1781175"/>
            <a:ext cx="72390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5476875" y="1771650"/>
            <a:ext cx="1057275" cy="9525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581400" y="1968500"/>
            <a:ext cx="72390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476875" y="1958975"/>
            <a:ext cx="72390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609975" y="2171700"/>
            <a:ext cx="72390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5476875" y="2171700"/>
            <a:ext cx="1304925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609975" y="2362200"/>
            <a:ext cx="114300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467350" y="2562225"/>
            <a:ext cx="114300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476875" y="2362200"/>
            <a:ext cx="114300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向右箭號 18"/>
          <p:cNvSpPr/>
          <p:nvPr/>
        </p:nvSpPr>
        <p:spPr>
          <a:xfrm>
            <a:off x="2371725" y="2471737"/>
            <a:ext cx="410666" cy="1809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09567" y="237755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修正成實際搭乘人數</a:t>
            </a:r>
            <a:endParaRPr lang="zh-TW" altLang="en-US" dirty="0"/>
          </a:p>
        </p:txBody>
      </p:sp>
      <p:sp>
        <p:nvSpPr>
          <p:cNvPr id="21" name="向右箭號 20"/>
          <p:cNvSpPr/>
          <p:nvPr/>
        </p:nvSpPr>
        <p:spPr>
          <a:xfrm>
            <a:off x="6105525" y="3678637"/>
            <a:ext cx="1028700" cy="371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7134225" y="367586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填寫體驗遊程回饋</a:t>
            </a:r>
            <a:endParaRPr lang="zh-TW" altLang="en-US" dirty="0"/>
          </a:p>
        </p:txBody>
      </p:sp>
      <p:cxnSp>
        <p:nvCxnSpPr>
          <p:cNvPr id="23" name="直線接點 22"/>
          <p:cNvCxnSpPr/>
          <p:nvPr/>
        </p:nvCxnSpPr>
        <p:spPr>
          <a:xfrm>
            <a:off x="3609975" y="4429125"/>
            <a:ext cx="114300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581400" y="4629150"/>
            <a:ext cx="17145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5467350" y="4629150"/>
            <a:ext cx="17145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向左箭號 26"/>
          <p:cNvSpPr/>
          <p:nvPr/>
        </p:nvSpPr>
        <p:spPr>
          <a:xfrm>
            <a:off x="6916241" y="5247329"/>
            <a:ext cx="381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7429500" y="4637616"/>
            <a:ext cx="4068266" cy="168592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7506623" y="4803622"/>
            <a:ext cx="4554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須上傳的檔案</a:t>
            </a:r>
            <a:endParaRPr lang="en-US" altLang="zh-TW" u="sng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 學生心得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學習單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、照片</a:t>
            </a:r>
            <a:r>
              <a:rPr lang="en-US" altLang="zh-TW" dirty="0" smtClean="0"/>
              <a:t>2</a:t>
            </a:r>
            <a:r>
              <a:rPr lang="zh-TW" altLang="en-US" dirty="0" smtClean="0"/>
              <a:t>張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可自訂格式，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或參考體驗計畫內附件</a:t>
            </a:r>
            <a:r>
              <a:rPr lang="en-US" altLang="zh-TW" dirty="0" smtClean="0"/>
              <a:t>4)</a:t>
            </a:r>
          </a:p>
          <a:p>
            <a:r>
              <a:rPr lang="en-US" altLang="zh-TW" dirty="0" smtClean="0"/>
              <a:t>&lt;</a:t>
            </a:r>
            <a:r>
              <a:rPr lang="zh-TW" altLang="en-US" dirty="0" smtClean="0"/>
              <a:t>成果摘要表可不用上傳</a:t>
            </a:r>
            <a:r>
              <a:rPr lang="en-US" altLang="zh-TW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848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結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活動結束後</a:t>
            </a:r>
            <a:r>
              <a:rPr lang="en-US" altLang="zh-TW" sz="2800" u="sng" dirty="0">
                <a:solidFill>
                  <a:srgbClr val="FF0000"/>
                </a:solidFill>
              </a:rPr>
              <a:t>2</a:t>
            </a:r>
            <a:r>
              <a:rPr lang="zh-TW" altLang="en-US" sz="2800" u="sng" dirty="0">
                <a:solidFill>
                  <a:srgbClr val="FF0000"/>
                </a:solidFill>
              </a:rPr>
              <a:t>週內</a:t>
            </a:r>
            <a:r>
              <a:rPr lang="zh-TW" altLang="en-US" sz="2800" dirty="0" smtClean="0"/>
              <a:t>，上傳結案資料，完成藍色水路校外教學結案。</a:t>
            </a:r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如資料有缺少，本處人員會與資料填寫人聯繫。</a:t>
            </a:r>
            <a:endParaRPr lang="en-US" altLang="zh-TW" sz="2800" dirty="0" smtClean="0"/>
          </a:p>
          <a:p>
            <a:endParaRPr lang="en-US" altLang="zh-TW" sz="2000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3224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</a:rPr>
              <a:t>第一章  搭船前報名教學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30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</a:rPr>
              <a:t>藍色水路校外教學體驗</a:t>
            </a:r>
            <a:r>
              <a:rPr lang="zh-TW" altLang="zh-TW" b="1" dirty="0" smtClean="0">
                <a:solidFill>
                  <a:schemeClr val="accent2">
                    <a:lumMod val="75000"/>
                  </a:schemeClr>
                </a:solidFill>
              </a:rPr>
              <a:t>計畫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</a:rPr>
              <a:t>報名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流程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0004" t="25639" r="49174" b="8601"/>
          <a:stretch/>
        </p:blipFill>
        <p:spPr>
          <a:xfrm>
            <a:off x="2747856" y="1422400"/>
            <a:ext cx="4455623" cy="53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02217" y="3123141"/>
            <a:ext cx="9067800" cy="1693333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</a:rPr>
              <a:t>先行與藍色水路業者確認航班時間</a:t>
            </a:r>
            <a:endParaRPr lang="zh-TW" alt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藍色水路校外教學計畫搭配業者</a:t>
            </a:r>
            <a:endParaRPr lang="zh-TW" alt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2543" y="5094544"/>
            <a:ext cx="8466249" cy="196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9580" tIns="630039" rIns="91440" bIns="5395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備註：</a:t>
            </a:r>
            <a:r>
              <a:rPr kumimoji="0" lang="en-US" alt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可洽業者提供其他客製化航程服務，航程時間以</a:t>
            </a:r>
            <a:r>
              <a:rPr kumimoji="0" lang="en-US" altLang="zh-TW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60</a:t>
            </a:r>
            <a:r>
              <a:rPr kumimoji="0" lang="zh-TW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分鐘為原則。</a:t>
            </a:r>
            <a:endParaRPr kumimoji="0" lang="zh-TW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kumimoji="0" lang="en-US" altLang="zh-TW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有關航程時間安排，因本市內河較易受潮汐影響開航時間，務請各學校於行前逕洽藍色水路業者確認可開航時段。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kumimoji="0" lang="zh-TW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799689"/>
              </p:ext>
            </p:extLst>
          </p:nvPr>
        </p:nvGraphicFramePr>
        <p:xfrm>
          <a:off x="1853425" y="1510622"/>
          <a:ext cx="5389663" cy="40037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69335">
                  <a:extLst>
                    <a:ext uri="{9D8B030D-6E8A-4147-A177-3AD203B41FA5}">
                      <a16:colId xmlns:a16="http://schemas.microsoft.com/office/drawing/2014/main" val="3277541729"/>
                    </a:ext>
                  </a:extLst>
                </a:gridCol>
                <a:gridCol w="1611223">
                  <a:extLst>
                    <a:ext uri="{9D8B030D-6E8A-4147-A177-3AD203B41FA5}">
                      <a16:colId xmlns:a16="http://schemas.microsoft.com/office/drawing/2014/main" val="2251314639"/>
                    </a:ext>
                  </a:extLst>
                </a:gridCol>
                <a:gridCol w="2309105">
                  <a:extLst>
                    <a:ext uri="{9D8B030D-6E8A-4147-A177-3AD203B41FA5}">
                      <a16:colId xmlns:a16="http://schemas.microsoft.com/office/drawing/2014/main" val="872510114"/>
                    </a:ext>
                  </a:extLst>
                </a:gridCol>
              </a:tblGrid>
              <a:tr h="312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船舶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業者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好樂好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股份有限公司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順風航業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股份有限公司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5712603"/>
                  </a:ext>
                </a:extLst>
              </a:tr>
              <a:tr h="624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主要航線內容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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大稻埕碼頭單點進出遊河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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大稻埕往返關渡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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關渡碼頭單點進出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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關渡至上、下游碼頭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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大稻埕往返淡水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46800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航程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時間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約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小時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約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小時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3800699"/>
                  </a:ext>
                </a:extLst>
              </a:tr>
              <a:tr h="468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碼頭周邊遊程、景點建議及附加服務項目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費用自付</a:t>
                      </a: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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大稻埕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林柳新偶戲館、海關博物館、朝陽茶葉公園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有記茶行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關渡宮、關渡自然公園、關渡單車行、關渡美術館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台北藝術大學內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859244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載客容量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參考</a:t>
                      </a: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50</a:t>
                      </a:r>
                      <a:r>
                        <a:rPr lang="zh-TW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人座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(3</a:t>
                      </a:r>
                      <a:r>
                        <a:rPr lang="zh-TW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艘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br>
                        <a:rPr lang="en-US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</a:b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90</a:t>
                      </a:r>
                      <a:r>
                        <a:rPr lang="zh-TW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人座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99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人座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(4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艘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50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人座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(1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艘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2672162"/>
                  </a:ext>
                </a:extLst>
              </a:tr>
              <a:tr h="25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單趟最低人數限制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45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486272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基本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服務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保險、導覽解說、飲水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保險、導覽解說、飲水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6588672"/>
                  </a:ext>
                </a:extLst>
              </a:tr>
              <a:tr h="468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業者聯絡電話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(02) 2550-2339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張小姐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(02) 8630-1845  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0973-165-018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6862133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業者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網址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75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https://syyeh223.wixsite.com/halohaboat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75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http://www.shuf168.com.tw/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0970097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船資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費用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en-US" altLang="zh-TW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en-US" altLang="zh-TW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2452240"/>
                  </a:ext>
                </a:extLst>
              </a:tr>
              <a:tr h="312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公共運輸處分攤船資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en-US" altLang="zh-TW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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en-US" altLang="zh-TW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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大稻埕至淡水，學校自行負擔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50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人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748" marR="56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9985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05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進入報名網頁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http://riverfun.tw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/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點選新增航班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5059" y="1744798"/>
            <a:ext cx="5053777" cy="420293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89873" y="1926167"/>
            <a:ext cx="532577" cy="211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2434428" y="1949951"/>
            <a:ext cx="440266" cy="211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8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填妥頁面上的報名資訊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928" y="1591137"/>
            <a:ext cx="3569071" cy="4513330"/>
          </a:xfrm>
          <a:prstGeom prst="rect">
            <a:avLst/>
          </a:prstGeom>
        </p:spPr>
      </p:pic>
      <p:sp>
        <p:nvSpPr>
          <p:cNvPr id="5" name="向左箭號 4"/>
          <p:cNvSpPr/>
          <p:nvPr/>
        </p:nvSpPr>
        <p:spPr>
          <a:xfrm>
            <a:off x="6650939" y="5745927"/>
            <a:ext cx="279399" cy="177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361267" y="5663124"/>
            <a:ext cx="3217333" cy="440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930338" y="5663124"/>
            <a:ext cx="393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dirty="0" smtClean="0"/>
              <a:t>自行</a:t>
            </a:r>
            <a:r>
              <a:rPr lang="zh-TW" altLang="en-US" dirty="0"/>
              <a:t>設定</a:t>
            </a:r>
            <a:r>
              <a:rPr lang="zh-TW" altLang="en-US" dirty="0" smtClean="0"/>
              <a:t>密碼，做為後續上傳核章報名表及成果資料時使用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38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402" y="507047"/>
            <a:ext cx="8596668" cy="13208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預約送出後頁面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3032353" y="1413933"/>
            <a:ext cx="27579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1462693" y="13303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點選此處列印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49" y="1147596"/>
            <a:ext cx="4630685" cy="54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列印報名表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&gt;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進行</a:t>
            </a:r>
            <a:r>
              <a:rPr lang="zh-TW" altLang="en-US" u="sng" dirty="0" smtClean="0">
                <a:solidFill>
                  <a:srgbClr val="FF0000"/>
                </a:solidFill>
              </a:rPr>
              <a:t>校內核章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程序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41045" t="1486" r="24236" b="2269"/>
          <a:stretch/>
        </p:blipFill>
        <p:spPr>
          <a:xfrm>
            <a:off x="3541221" y="1429789"/>
            <a:ext cx="3674226" cy="5187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06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566</Words>
  <Application>Microsoft Office PowerPoint</Application>
  <PresentationFormat>寬螢幕</PresentationFormat>
  <Paragraphs>87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Times New Roman</vt:lpstr>
      <vt:lpstr>Trebuchet MS</vt:lpstr>
      <vt:lpstr>Wingdings 2</vt:lpstr>
      <vt:lpstr>Wingdings 3</vt:lpstr>
      <vt:lpstr>多面向</vt:lpstr>
      <vt:lpstr>搭船校外教學報名懶人包</vt:lpstr>
      <vt:lpstr>第一章  搭船前報名教學</vt:lpstr>
      <vt:lpstr>藍色水路校外教學體驗計畫報名流程</vt:lpstr>
      <vt:lpstr>先行與藍色水路業者確認航班時間</vt:lpstr>
      <vt:lpstr>藍色水路校外教學計畫搭配業者</vt:lpstr>
      <vt:lpstr>進入報名網頁(http://riverfun.tw/)點選新增航班</vt:lpstr>
      <vt:lpstr>填妥頁面上的報名資訊</vt:lpstr>
      <vt:lpstr>預約送出後頁面</vt:lpstr>
      <vt:lpstr>列印報名表&gt;進行校內核章程序</vt:lpstr>
      <vt:lpstr>上傳核章後報名表</vt:lpstr>
      <vt:lpstr>資料管理</vt:lpstr>
      <vt:lpstr>上傳核章後的報名表</vt:lpstr>
      <vt:lpstr>※搭船前3日上傳名單(不拘格式)</vt:lpstr>
      <vt:lpstr>快樂出門體驗藍色水路遊程</vt:lpstr>
      <vt:lpstr>第二章 搭船後上傳結案資料</vt:lpstr>
      <vt:lpstr>結案需準備的資料</vt:lpstr>
      <vt:lpstr>修正體驗資料產生成果摘要表</vt:lpstr>
      <vt:lpstr>結案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王品婕</dc:creator>
  <cp:lastModifiedBy>宋歡</cp:lastModifiedBy>
  <cp:revision>33</cp:revision>
  <dcterms:created xsi:type="dcterms:W3CDTF">2018-01-25T02:14:29Z</dcterms:created>
  <dcterms:modified xsi:type="dcterms:W3CDTF">2022-02-21T10:52:53Z</dcterms:modified>
</cp:coreProperties>
</file>